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772" r:id="rId3"/>
    <p:sldId id="873" r:id="rId4"/>
    <p:sldId id="774" r:id="rId5"/>
    <p:sldId id="1046" r:id="rId6"/>
    <p:sldId id="1047" r:id="rId7"/>
    <p:sldId id="1055" r:id="rId8"/>
    <p:sldId id="1056" r:id="rId9"/>
    <p:sldId id="1057" r:id="rId10"/>
    <p:sldId id="1059" r:id="rId11"/>
    <p:sldId id="1060" r:id="rId12"/>
    <p:sldId id="1061" r:id="rId13"/>
    <p:sldId id="1062" r:id="rId14"/>
    <p:sldId id="1065" r:id="rId15"/>
    <p:sldId id="1063" r:id="rId16"/>
    <p:sldId id="1066" r:id="rId17"/>
    <p:sldId id="1064" r:id="rId18"/>
    <p:sldId id="1058" r:id="rId19"/>
    <p:sldId id="1069" r:id="rId20"/>
    <p:sldId id="1070" r:id="rId21"/>
    <p:sldId id="1075" r:id="rId22"/>
    <p:sldId id="1122" r:id="rId23"/>
    <p:sldId id="1123" r:id="rId24"/>
    <p:sldId id="1125" r:id="rId25"/>
    <p:sldId id="1068" r:id="rId26"/>
    <p:sldId id="1071" r:id="rId27"/>
    <p:sldId id="1072" r:id="rId28"/>
    <p:sldId id="1073" r:id="rId29"/>
    <p:sldId id="947" r:id="rId30"/>
    <p:sldId id="948" r:id="rId31"/>
    <p:sldId id="1006" r:id="rId32"/>
    <p:sldId id="1013" r:id="rId33"/>
    <p:sldId id="1094" r:id="rId34"/>
    <p:sldId id="1076" r:id="rId35"/>
    <p:sldId id="1083" r:id="rId36"/>
    <p:sldId id="1078" r:id="rId37"/>
    <p:sldId id="1095" r:id="rId38"/>
    <p:sldId id="1097" r:id="rId39"/>
    <p:sldId id="1096" r:id="rId40"/>
    <p:sldId id="1098" r:id="rId41"/>
    <p:sldId id="1099" r:id="rId42"/>
    <p:sldId id="1100" r:id="rId43"/>
    <p:sldId id="1120" r:id="rId44"/>
    <p:sldId id="1102" r:id="rId45"/>
    <p:sldId id="1106" r:id="rId46"/>
    <p:sldId id="1107" r:id="rId47"/>
    <p:sldId id="1108" r:id="rId48"/>
    <p:sldId id="1109" r:id="rId49"/>
    <p:sldId id="1104" r:id="rId50"/>
    <p:sldId id="1127" r:id="rId51"/>
    <p:sldId id="1010" r:id="rId52"/>
    <p:sldId id="1080" r:id="rId53"/>
    <p:sldId id="1112" r:id="rId54"/>
    <p:sldId id="1115" r:id="rId55"/>
    <p:sldId id="1113" r:id="rId56"/>
    <p:sldId id="1114" r:id="rId57"/>
    <p:sldId id="1116" r:id="rId58"/>
    <p:sldId id="1117" r:id="rId59"/>
    <p:sldId id="1118" r:id="rId60"/>
    <p:sldId id="1119" r:id="rId61"/>
    <p:sldId id="1121" r:id="rId62"/>
    <p:sldId id="1128" r:id="rId63"/>
    <p:sldId id="1129" r:id="rId64"/>
    <p:sldId id="1130" r:id="rId65"/>
    <p:sldId id="1131" r:id="rId66"/>
    <p:sldId id="771" r:id="rId67"/>
    <p:sldId id="693" r:id="rId6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D6009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15 – Program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7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5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6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7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(It’s actually part of some code that generates a complete list of the possible passwords for a swipe-based login system on a smart phone)</a:t>
            </a:r>
          </a:p>
          <a:p>
            <a:endParaRPr lang="en-US" dirty="0"/>
          </a:p>
          <a:p>
            <a:r>
              <a:rPr lang="en-US" dirty="0" smtClean="0"/>
              <a:t>You can see how small, simple changes increase the readability of a piece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28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may sound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</a:t>
            </a:r>
            <a:r>
              <a:rPr lang="en-US" dirty="0" smtClean="0"/>
              <a:t>a </a:t>
            </a:r>
            <a:r>
              <a:rPr lang="en-US" dirty="0" smtClean="0"/>
              <a:t>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/>
              <a:t>This </a:t>
            </a:r>
            <a:r>
              <a:rPr lang="en-US" dirty="0" smtClean="0"/>
              <a:t>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</a:t>
            </a:r>
            <a:r>
              <a:rPr lang="en-US" dirty="0" smtClean="0"/>
              <a:t>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9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File I/O</a:t>
            </a:r>
          </a:p>
          <a:p>
            <a:pPr lvl="1"/>
            <a:r>
              <a:rPr lang="en-US" dirty="0" smtClean="0"/>
              <a:t>Input</a:t>
            </a:r>
          </a:p>
          <a:p>
            <a:pPr lvl="2"/>
            <a:r>
              <a:rPr lang="en-US" sz="2800" dirty="0" smtClean="0"/>
              <a:t>Reading from a file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  <a:endParaRPr lang="en-US" dirty="0"/>
          </a:p>
          <a:p>
            <a:pPr lvl="1"/>
            <a:r>
              <a:rPr lang="en-US" dirty="0" smtClean="0"/>
              <a:t>Output</a:t>
            </a:r>
          </a:p>
          <a:p>
            <a:pPr lvl="2"/>
            <a:r>
              <a:rPr lang="en-US" dirty="0" smtClean="0"/>
              <a:t>Writing to a file</a:t>
            </a:r>
          </a:p>
          <a:p>
            <a:r>
              <a:rPr lang="en-US" dirty="0" smtClean="0"/>
              <a:t>Manipulating strings (and lists of strings)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27000: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endParaRPr lang="en-US" dirty="0"/>
          </a:p>
          <a:p>
            <a:r>
              <a:rPr lang="en-US" b="1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8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tip and total - if more than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guests,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percent to minimum of 15%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PARTY_OF_FIVE):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MIN_TIP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89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both lists, checking to see if each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is also in the prime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num2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(num1 == num2):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prime and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8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line!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388352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3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91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dirty="0" smtClean="0"/>
              <a:t>how we talked about not using “magic </a:t>
            </a:r>
            <a:r>
              <a:rPr lang="en-US" dirty="0"/>
              <a:t>numbers</a:t>
            </a:r>
            <a:r>
              <a:rPr lang="en-US" dirty="0" smtClean="0"/>
              <a:t>” in our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4112" y="3279648"/>
            <a:ext cx="3998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Bad: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makeGrid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10):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0] * 10)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Good: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makeGrid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7739" y="5525353"/>
            <a:ext cx="32251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are not “magic” numbers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– why?</a:t>
            </a:r>
          </a:p>
        </p:txBody>
      </p:sp>
    </p:spTree>
    <p:extLst>
      <p:ext uri="{BB962C8B-B14F-4D97-AF65-F5344CB8AC3E}">
        <p14:creationId xmlns:p14="http://schemas.microsoft.com/office/powerpoint/2010/main" val="31857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whole of this program we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/>
              <a:t> a dozen </a:t>
            </a:r>
            <a:r>
              <a:rPr lang="en-US" dirty="0"/>
              <a:t>times or </a:t>
            </a:r>
            <a:r>
              <a:rPr lang="en-US" dirty="0" smtClean="0"/>
              <a:t>more</a:t>
            </a:r>
            <a:endParaRPr lang="en-US" dirty="0"/>
          </a:p>
          <a:p>
            <a:pPr lvl="1"/>
            <a:r>
              <a:rPr lang="en-US" dirty="0" smtClean="0"/>
              <a:t>What if we </a:t>
            </a:r>
            <a:r>
              <a:rPr lang="en-US" dirty="0" smtClean="0"/>
              <a:t>want </a:t>
            </a:r>
            <a:r>
              <a:rPr lang="en-US" dirty="0"/>
              <a:t>a bigger or smaller </a:t>
            </a:r>
            <a:r>
              <a:rPr lang="en-US" dirty="0" smtClean="0"/>
              <a:t>grid?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a variable sized </a:t>
            </a:r>
            <a:r>
              <a:rPr lang="en-US" dirty="0" smtClean="0"/>
              <a:t>grid?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we’ve left it as 10, it’s very hard to </a:t>
            </a:r>
            <a:r>
              <a:rPr lang="en-US" dirty="0" smtClean="0"/>
              <a:t>change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/>
              <a:t> is </a:t>
            </a:r>
            <a:r>
              <a:rPr lang="en-US" dirty="0"/>
              <a:t>very easy to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Our </a:t>
            </a:r>
            <a:r>
              <a:rPr lang="en-US" dirty="0"/>
              <a:t>program is </a:t>
            </a:r>
            <a:r>
              <a:rPr lang="en-US" dirty="0" smtClean="0"/>
              <a:t>more adaptable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83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we will be given, or will ask for</a:t>
            </a:r>
          </a:p>
          <a:p>
            <a:pPr lvl="3"/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steps we will take to reach our specific goal</a:t>
            </a:r>
          </a:p>
          <a:p>
            <a:pPr lvl="3"/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final product that we will produce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31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apply the same </a:t>
            </a:r>
            <a:r>
              <a:rPr lang="en-US" dirty="0" smtClean="0"/>
              <a:t>principles of input, process, output </a:t>
            </a:r>
            <a:r>
              <a:rPr lang="en-US" dirty="0" smtClean="0"/>
              <a:t>to more complicated algorithms and programs</a:t>
            </a:r>
          </a:p>
          <a:p>
            <a:endParaRPr lang="en-US" dirty="0"/>
          </a:p>
          <a:p>
            <a:r>
              <a:rPr lang="en-US" dirty="0" smtClean="0"/>
              <a:t>There may be multiple sets of input/output, and we may perform more than one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1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dirty="0" smtClean="0"/>
              <a:t>program that recommends classes </a:t>
            </a:r>
            <a:r>
              <a:rPr lang="en-US" sz="3200" dirty="0" smtClean="0"/>
              <a:t>to take based </a:t>
            </a:r>
            <a:r>
              <a:rPr lang="en-US" sz="3200" dirty="0" smtClean="0"/>
              <a:t>on availability, how often the class is offered, and the professor’s </a:t>
            </a:r>
            <a:r>
              <a:rPr lang="en-US" sz="3200" dirty="0" smtClean="0"/>
              <a:t>rating</a:t>
            </a:r>
          </a:p>
          <a:p>
            <a:pPr lvl="1"/>
            <a:r>
              <a:rPr lang="en-US" sz="3200" dirty="0" smtClean="0"/>
              <a:t>Creating a video game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use 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techniques are known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top down </a:t>
            </a:r>
            <a:r>
              <a:rPr lang="en-US" b="1" i="1" dirty="0"/>
              <a:t>design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i="1" dirty="0"/>
              <a:t>modular </a:t>
            </a:r>
            <a:r>
              <a:rPr lang="en-US" b="1" i="1" dirty="0" smtClean="0"/>
              <a:t>development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6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big </a:t>
            </a:r>
            <a:r>
              <a:rPr lang="en-US" dirty="0" smtClean="0"/>
              <a:t>problem is </a:t>
            </a:r>
            <a:r>
              <a:rPr lang="en-US" dirty="0" smtClean="0"/>
              <a:t>broken down into small </a:t>
            </a:r>
            <a:r>
              <a:rPr lang="en-US" dirty="0" smtClean="0"/>
              <a:t>sub-problems</a:t>
            </a:r>
          </a:p>
          <a:p>
            <a:pPr lvl="2"/>
            <a:r>
              <a:rPr lang="en-US" sz="2800" dirty="0" smtClean="0"/>
              <a:t>Which </a:t>
            </a:r>
            <a:r>
              <a:rPr lang="en-US" sz="2800" dirty="0" smtClean="0"/>
              <a:t>can themselves be broken down into even smaller </a:t>
            </a:r>
            <a:r>
              <a:rPr lang="en-US" sz="2800" dirty="0" smtClean="0"/>
              <a:t>sub-problems</a:t>
            </a:r>
          </a:p>
          <a:p>
            <a:pPr lvl="3"/>
            <a:r>
              <a:rPr lang="en-US" sz="2800" dirty="0" smtClean="0"/>
              <a:t>And so on and so forth…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15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4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2.B.1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2.B.2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6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discuss the details of “good code”</a:t>
            </a:r>
          </a:p>
          <a:p>
            <a:r>
              <a:rPr lang="en-US" dirty="0" smtClean="0"/>
              <a:t>To learn how to design a program</a:t>
            </a:r>
          </a:p>
          <a:p>
            <a:r>
              <a:rPr lang="en-US" dirty="0" smtClean="0"/>
              <a:t>How to break it down into smaller pieces</a:t>
            </a:r>
          </a:p>
          <a:p>
            <a:pPr lvl="1"/>
            <a:r>
              <a:rPr lang="en-US" sz="3200" dirty="0" smtClean="0"/>
              <a:t>Top Down Design</a:t>
            </a:r>
          </a:p>
          <a:p>
            <a:r>
              <a:rPr lang="en-US" dirty="0" smtClean="0"/>
              <a:t>To introduce two methods of implementation</a:t>
            </a:r>
          </a:p>
          <a:p>
            <a:r>
              <a:rPr lang="en-US" dirty="0" smtClean="0"/>
              <a:t>To learn more about Modular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75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</a:t>
            </a:r>
            <a:r>
              <a:rPr lang="en-US" dirty="0" smtClean="0"/>
              <a:t>“tree,” where </a:t>
            </a:r>
            <a:r>
              <a:rPr lang="en-US" dirty="0" smtClean="0"/>
              <a:t>each of the nodes represents a </a:t>
            </a:r>
            <a:r>
              <a:rPr lang="en-US" dirty="0" smtClean="0"/>
              <a:t>process (or a function)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8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represent pieces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need to </a:t>
            </a:r>
            <a:r>
              <a:rPr lang="en-US" dirty="0" smtClean="0"/>
              <a:t>be </a:t>
            </a:r>
            <a:r>
              <a:rPr lang="en-US" dirty="0" smtClean="0"/>
              <a:t>developed</a:t>
            </a:r>
          </a:p>
          <a:p>
            <a:r>
              <a:rPr lang="en-US" dirty="0" smtClean="0"/>
              <a:t>They are </a:t>
            </a:r>
            <a:r>
              <a:rPr lang="en-US" dirty="0" smtClean="0"/>
              <a:t>then </a:t>
            </a:r>
            <a:r>
              <a:rPr lang="en-US" dirty="0" smtClean="0"/>
              <a:t>recombined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</a:t>
            </a:r>
            <a:r>
              <a:rPr lang="en-US" dirty="0" smtClean="0"/>
              <a:t>the </a:t>
            </a:r>
            <a:r>
              <a:rPr lang="en-US" dirty="0" smtClean="0"/>
              <a:t>solution </a:t>
            </a:r>
            <a:r>
              <a:rPr lang="en-US" dirty="0" smtClean="0"/>
              <a:t>to the </a:t>
            </a:r>
            <a:r>
              <a:rPr lang="en-US" dirty="0"/>
              <a:t>original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77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paper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</a:t>
            </a:r>
            <a:r>
              <a:rPr lang="en-US" dirty="0" smtClean="0"/>
              <a:t>down!</a:t>
            </a:r>
            <a:endParaRPr lang="en-US" dirty="0" smtClean="0"/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from a </a:t>
            </a:r>
            <a:br>
              <a:rPr lang="en-US" dirty="0" smtClean="0"/>
            </a:br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2.B.1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2.B.2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</a:t>
            </a:r>
            <a:r>
              <a:rPr lang="en-US" dirty="0" smtClean="0"/>
              <a:t>test </a:t>
            </a:r>
            <a:r>
              <a:rPr lang="en-US" dirty="0" smtClean="0"/>
              <a:t>bed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 </a:t>
            </a:r>
            <a:r>
              <a:rPr lang="en-US" dirty="0" smtClean="0"/>
              <a:t>functions with different test inputs</a:t>
            </a:r>
          </a:p>
          <a:p>
            <a:pPr lvl="1"/>
            <a:r>
              <a:rPr lang="en-US" dirty="0" smtClean="0"/>
              <a:t>How does function ABC handle zeros?</a:t>
            </a:r>
          </a:p>
          <a:p>
            <a:pPr lvl="1"/>
            <a:r>
              <a:rPr lang="en-US" dirty="0" smtClean="0"/>
              <a:t>Does this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statement work right if XYZ?</a:t>
            </a:r>
            <a:endParaRPr lang="en-US" dirty="0" smtClean="0"/>
          </a:p>
          <a:p>
            <a:pPr lvl="1"/>
            <a:r>
              <a:rPr lang="en-US" dirty="0" smtClean="0"/>
              <a:t>Ensure </a:t>
            </a:r>
            <a:r>
              <a:rPr lang="en-US" dirty="0" smtClean="0"/>
              <a:t>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6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take in a file name and return the weighted grades simply returns a 1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22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A program that recommends classes to take based on availability, how often the class is offered, and the professor’s rating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dirty="0" smtClean="0"/>
              <a:t>What is the “big picture” problem?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sort of tasks do you need to handle?</a:t>
            </a:r>
          </a:p>
          <a:p>
            <a:pPr lvl="1"/>
            <a:r>
              <a:rPr lang="en-US" dirty="0" smtClean="0"/>
              <a:t>What functions would you make?</a:t>
            </a:r>
          </a:p>
          <a:p>
            <a:pPr lvl="1"/>
            <a:r>
              <a:rPr lang="en-US" dirty="0" smtClean="0"/>
              <a:t>How would they interact?</a:t>
            </a:r>
          </a:p>
          <a:p>
            <a:pPr lvl="1"/>
            <a:r>
              <a:rPr lang="en-US" dirty="0" smtClean="0"/>
              <a:t>What does each function take in and return?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your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r>
              <a:rPr lang="en-US" dirty="0" smtClean="0"/>
              <a:t>Specifics:</a:t>
            </a:r>
          </a:p>
          <a:p>
            <a:pPr lvl="1"/>
            <a:r>
              <a:rPr lang="en-US" dirty="0" smtClean="0"/>
              <a:t>Get</a:t>
            </a:r>
            <a:r>
              <a:rPr lang="en-US" dirty="0" smtClean="0"/>
              <a:t> underlying data:</a:t>
            </a:r>
          </a:p>
          <a:p>
            <a:pPr lvl="2"/>
            <a:r>
              <a:rPr lang="en-US" dirty="0" smtClean="0"/>
              <a:t>Availabilities (probably read in from a file)</a:t>
            </a:r>
          </a:p>
          <a:p>
            <a:pPr lvl="2"/>
            <a:r>
              <a:rPr lang="en-US" dirty="0" smtClean="0"/>
              <a:t>Class offering frequency (again, from a file)</a:t>
            </a:r>
          </a:p>
          <a:p>
            <a:pPr lvl="2"/>
            <a:r>
              <a:rPr lang="en-US" dirty="0" smtClean="0"/>
              <a:t>P</a:t>
            </a:r>
            <a:r>
              <a:rPr lang="en-US" dirty="0" smtClean="0"/>
              <a:t>rofessor rating (from, you guessed it, a file)</a:t>
            </a:r>
          </a:p>
          <a:p>
            <a:pPr lvl="2"/>
            <a:r>
              <a:rPr lang="en-US" dirty="0"/>
              <a:t>How to obtain this information in the first place?</a:t>
            </a:r>
          </a:p>
          <a:p>
            <a:pPr lvl="1"/>
            <a:r>
              <a:rPr lang="en-US" dirty="0" smtClean="0"/>
              <a:t>Ask user what courses they want to take</a:t>
            </a:r>
          </a:p>
          <a:p>
            <a:pPr lvl="1"/>
            <a:r>
              <a:rPr lang="en-US" dirty="0" smtClean="0"/>
              <a:t>Find out how many semesters they have left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1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 Development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Modular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 development of computer software:</a:t>
            </a:r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manageable</a:t>
            </a:r>
          </a:p>
          <a:p>
            <a:pPr lvl="1"/>
            <a:r>
              <a:rPr lang="en-US" sz="3200" dirty="0" smtClean="0"/>
              <a:t>Is </a:t>
            </a:r>
            <a:r>
              <a:rPr lang="en-US" sz="3200" dirty="0"/>
              <a:t>faster for large </a:t>
            </a:r>
            <a:r>
              <a:rPr lang="en-US" sz="3200" dirty="0" smtClean="0"/>
              <a:t>projects</a:t>
            </a:r>
            <a:endParaRPr lang="en-US" sz="3200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a higher quality </a:t>
            </a:r>
            <a:r>
              <a:rPr lang="en-US" sz="3200" dirty="0" smtClean="0"/>
              <a:t>product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errors</a:t>
            </a:r>
          </a:p>
          <a:p>
            <a:pPr lvl="1"/>
            <a:r>
              <a:rPr lang="en-US" sz="3200" dirty="0" smtClean="0"/>
              <a:t>Increases </a:t>
            </a:r>
            <a:r>
              <a:rPr lang="en-US" sz="3200" dirty="0"/>
              <a:t>the reusability of </a:t>
            </a:r>
            <a:r>
              <a:rPr lang="en-US" sz="3200" dirty="0" smtClean="0"/>
              <a:t>solutions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8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Large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manageable...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Easier to understand tasks that are </a:t>
            </a:r>
            <a:r>
              <a:rPr lang="en-US" dirty="0"/>
              <a:t>smaller and less complex </a:t>
            </a:r>
            <a:endParaRPr lang="en-US" dirty="0" smtClean="0"/>
          </a:p>
          <a:p>
            <a:r>
              <a:rPr lang="en-US" dirty="0" smtClean="0"/>
              <a:t>Smaller tasks are less demanding of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0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Project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Is </a:t>
            </a:r>
            <a:r>
              <a:rPr lang="en-US" sz="3200" dirty="0"/>
              <a:t>faster for large </a:t>
            </a:r>
            <a:r>
              <a:rPr lang="en-US" sz="3200" dirty="0" smtClean="0"/>
              <a:t>projects...</a:t>
            </a:r>
            <a:endParaRPr lang="en-US" sz="3200" dirty="0"/>
          </a:p>
          <a:p>
            <a:pPr lvl="3"/>
            <a:endParaRPr lang="en-US" dirty="0"/>
          </a:p>
          <a:p>
            <a:r>
              <a:rPr lang="en-US" dirty="0"/>
              <a:t>Different people </a:t>
            </a:r>
            <a:r>
              <a:rPr lang="en-US" dirty="0" smtClean="0"/>
              <a:t>work </a:t>
            </a:r>
            <a:r>
              <a:rPr lang="en-US" dirty="0"/>
              <a:t>on different </a:t>
            </a:r>
            <a:r>
              <a:rPr lang="en-US" dirty="0" smtClean="0"/>
              <a:t>modules</a:t>
            </a:r>
          </a:p>
          <a:p>
            <a:r>
              <a:rPr lang="en-US" dirty="0" smtClean="0"/>
              <a:t>Then </a:t>
            </a:r>
            <a:r>
              <a:rPr lang="en-US" dirty="0"/>
              <a:t>put their work </a:t>
            </a:r>
            <a:r>
              <a:rPr lang="en-US" dirty="0" smtClean="0"/>
              <a:t>together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modules </a:t>
            </a:r>
            <a:r>
              <a:rPr lang="en-US" dirty="0" smtClean="0"/>
              <a:t>developed </a:t>
            </a:r>
            <a:r>
              <a:rPr lang="en-US" dirty="0"/>
              <a:t>at the same </a:t>
            </a:r>
            <a:r>
              <a:rPr lang="en-US" dirty="0" smtClean="0"/>
              <a:t>time</a:t>
            </a:r>
          </a:p>
          <a:p>
            <a:pPr lvl="1"/>
            <a:r>
              <a:rPr lang="en-US" sz="3200" dirty="0" smtClean="0"/>
              <a:t>Speeds </a:t>
            </a:r>
            <a:r>
              <a:rPr lang="en-US" sz="3200" dirty="0"/>
              <a:t>up the overall </a:t>
            </a:r>
            <a:r>
              <a:rPr lang="en-US" sz="3200" dirty="0" smtClean="0"/>
              <a:t>project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1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Quality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Leads </a:t>
            </a:r>
            <a:r>
              <a:rPr lang="en-US" sz="3200" dirty="0"/>
              <a:t>to a higher quality </a:t>
            </a:r>
            <a:r>
              <a:rPr lang="en-US" sz="3200" dirty="0" smtClean="0"/>
              <a:t>product...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Assign people to use their strengths</a:t>
            </a:r>
          </a:p>
          <a:p>
            <a:r>
              <a:rPr lang="en-US" dirty="0" smtClean="0"/>
              <a:t>Programmers </a:t>
            </a:r>
            <a:r>
              <a:rPr lang="en-US" dirty="0"/>
              <a:t>with knowledge and skills in a specific </a:t>
            </a:r>
            <a:r>
              <a:rPr lang="en-US" dirty="0" smtClean="0"/>
              <a:t>area can </a:t>
            </a:r>
            <a:r>
              <a:rPr lang="en-US" dirty="0"/>
              <a:t>be assigned to the parts of the project that require those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e.g., graphics</a:t>
            </a:r>
            <a:r>
              <a:rPr lang="en-US" dirty="0"/>
              <a:t>, </a:t>
            </a:r>
            <a:r>
              <a:rPr lang="en-US" dirty="0" smtClean="0"/>
              <a:t>analysis, user interface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1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errors...</a:t>
            </a:r>
            <a:endParaRPr lang="en-US" sz="3200" dirty="0"/>
          </a:p>
          <a:p>
            <a:pPr lvl="2"/>
            <a:endParaRPr lang="en-US" dirty="0" smtClean="0"/>
          </a:p>
          <a:p>
            <a:r>
              <a:rPr lang="en-US" dirty="0" smtClean="0"/>
              <a:t>Sometimes the hardest part of debugging is finding out </a:t>
            </a:r>
            <a:r>
              <a:rPr lang="en-US" i="1" dirty="0" smtClean="0"/>
              <a:t>where</a:t>
            </a:r>
            <a:r>
              <a:rPr lang="en-US" dirty="0" smtClean="0"/>
              <a:t> the error is coming from</a:t>
            </a:r>
          </a:p>
          <a:p>
            <a:pPr lvl="1"/>
            <a:r>
              <a:rPr lang="en-US" dirty="0" smtClean="0"/>
              <a:t>And solving it is the easy part</a:t>
            </a:r>
          </a:p>
          <a:p>
            <a:pPr lvl="1"/>
            <a:r>
              <a:rPr lang="en-US" dirty="0" smtClean="0"/>
              <a:t>(Sometimes!)</a:t>
            </a:r>
          </a:p>
          <a:p>
            <a:r>
              <a:rPr lang="en-US" dirty="0" smtClean="0"/>
              <a:t>Modular </a:t>
            </a:r>
            <a:r>
              <a:rPr lang="en-US" dirty="0"/>
              <a:t>development </a:t>
            </a:r>
            <a:r>
              <a:rPr lang="en-US" dirty="0" smtClean="0"/>
              <a:t>makes it easier to </a:t>
            </a:r>
            <a:r>
              <a:rPr lang="en-US" dirty="0"/>
              <a:t>isolate the part of the software that is causing </a:t>
            </a:r>
            <a:r>
              <a:rPr lang="en-US" dirty="0" smtClean="0"/>
              <a:t>trouble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6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of Code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Increases </a:t>
            </a:r>
            <a:r>
              <a:rPr lang="en-US" sz="3200" dirty="0"/>
              <a:t>the reusability of </a:t>
            </a:r>
            <a:r>
              <a:rPr lang="en-US" sz="3200" dirty="0" smtClean="0"/>
              <a:t>solutions…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Solutions to </a:t>
            </a:r>
            <a:r>
              <a:rPr lang="en-US" dirty="0" smtClean="0"/>
              <a:t>small, targeted </a:t>
            </a:r>
            <a:r>
              <a:rPr lang="en-US" dirty="0"/>
              <a:t>problems are more likely to be useful elsewhere than solutions to bigger </a:t>
            </a:r>
            <a:r>
              <a:rPr lang="en-US" dirty="0" smtClean="0"/>
              <a:t>problems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getting valid user input (returns one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vs. getting and calculating quiz </a:t>
            </a:r>
            <a:r>
              <a:rPr lang="en-US" dirty="0" smtClean="0"/>
              <a:t>grades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are more likely to be reusable </a:t>
            </a:r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6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this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time, you may develop your own “library” of useful functions</a:t>
            </a:r>
          </a:p>
          <a:p>
            <a:endParaRPr lang="en-US" dirty="0"/>
          </a:p>
          <a:p>
            <a:r>
              <a:rPr lang="en-US" dirty="0" smtClean="0"/>
              <a:t>Just like Python has libraries for doing things with strings, opening and writing to files, and other common tasks you might want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65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Desig</a:t>
            </a:r>
            <a:r>
              <a:rPr lang="en-US" dirty="0" smtClean="0"/>
              <a:t>n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draws this picture of a house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38784" y="6524764"/>
            <a:ext cx="6191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off a CMSC 104 exercise by Brooke Stephens</a:t>
            </a:r>
            <a:endParaRPr lang="en-US" sz="1600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304032" y="4572000"/>
            <a:ext cx="0" cy="13716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304032" y="5943600"/>
            <a:ext cx="256336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867400" y="4572000"/>
            <a:ext cx="0" cy="13716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357116" y="3889248"/>
            <a:ext cx="457200" cy="457200"/>
            <a:chOff x="4419600" y="3810000"/>
            <a:chExt cx="457200" cy="457200"/>
          </a:xfrm>
        </p:grpSpPr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648200" y="3810000"/>
              <a:ext cx="0" cy="45720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4419600" y="3810000"/>
              <a:ext cx="457200" cy="457200"/>
              <a:chOff x="2352" y="2400"/>
              <a:chExt cx="288" cy="288"/>
            </a:xfrm>
            <a:solidFill>
              <a:schemeClr val="bg1"/>
            </a:solidFill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288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2352" y="2544"/>
                <a:ext cx="28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4648200" y="3810000"/>
              <a:ext cx="0" cy="45720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21024" y="4800600"/>
            <a:ext cx="457200" cy="457200"/>
            <a:chOff x="3581400" y="4800600"/>
            <a:chExt cx="457200" cy="457200"/>
          </a:xfrm>
        </p:grpSpPr>
        <p:grpSp>
          <p:nvGrpSpPr>
            <p:cNvPr id="13" name="Group 15"/>
            <p:cNvGrpSpPr>
              <a:grpSpLocks/>
            </p:cNvGrpSpPr>
            <p:nvPr/>
          </p:nvGrpSpPr>
          <p:grpSpPr bwMode="auto">
            <a:xfrm>
              <a:off x="3581400" y="4800600"/>
              <a:ext cx="457200" cy="457200"/>
              <a:chOff x="2352" y="2400"/>
              <a:chExt cx="288" cy="288"/>
            </a:xfrm>
            <a:solidFill>
              <a:schemeClr val="bg1"/>
            </a:solidFill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288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>
                <a:off x="2352" y="2544"/>
                <a:ext cx="28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3810000" y="4800600"/>
              <a:ext cx="0" cy="45720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93208" y="4800600"/>
            <a:ext cx="457200" cy="457200"/>
            <a:chOff x="5181600" y="4800600"/>
            <a:chExt cx="457200" cy="457200"/>
          </a:xfrm>
        </p:grpSpPr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5181600" y="4800600"/>
              <a:ext cx="457200" cy="457200"/>
              <a:chOff x="2352" y="2400"/>
              <a:chExt cx="288" cy="288"/>
            </a:xfrm>
            <a:solidFill>
              <a:schemeClr val="bg1"/>
            </a:solidFill>
          </p:grpSpPr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288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2352" y="2544"/>
                <a:ext cx="28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5410200" y="4800600"/>
              <a:ext cx="0" cy="45720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95216" y="5257800"/>
            <a:ext cx="381000" cy="685800"/>
            <a:chOff x="4419600" y="5257800"/>
            <a:chExt cx="381000" cy="685800"/>
          </a:xfrm>
        </p:grpSpPr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4419600" y="5257800"/>
              <a:ext cx="381000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4648200" y="5562600"/>
              <a:ext cx="76200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334000" y="3733800"/>
            <a:ext cx="2286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5334000" y="3733800"/>
            <a:ext cx="228600" cy="533400"/>
            <a:chOff x="2928" y="2304"/>
            <a:chExt cx="144" cy="336"/>
          </a:xfrm>
          <a:solidFill>
            <a:schemeClr val="bg1"/>
          </a:solidFill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2928" y="2304"/>
              <a:ext cx="0" cy="19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072" y="2304"/>
              <a:ext cx="0" cy="336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4572000" y="3276600"/>
            <a:ext cx="1447800" cy="14478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rot="16200000">
            <a:off x="3124200" y="3276600"/>
            <a:ext cx="1447800" cy="14478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the outline of the house</a:t>
            </a:r>
          </a:p>
          <a:p>
            <a:r>
              <a:rPr lang="en-US" dirty="0"/>
              <a:t>Draw the chimney</a:t>
            </a:r>
          </a:p>
          <a:p>
            <a:r>
              <a:rPr lang="en-US" dirty="0"/>
              <a:t>Draw the door</a:t>
            </a:r>
          </a:p>
          <a:p>
            <a:r>
              <a:rPr lang="en-US" dirty="0"/>
              <a:t>Draw the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62</a:t>
            </a:fld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4381500"/>
            <a:ext cx="13716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Main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52700" y="5524500"/>
            <a:ext cx="14478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Chimney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524500"/>
            <a:ext cx="13716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Door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67500" y="5524500"/>
            <a:ext cx="14478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Windows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700" y="5524500"/>
            <a:ext cx="12954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Outline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1295400" y="5143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95400" y="51435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191000" y="49149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276600" y="5143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334000" y="5143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391400" y="5143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410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it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door has both a frame and </a:t>
            </a:r>
            <a:r>
              <a:rPr lang="en-US" dirty="0" smtClean="0"/>
              <a:t>knob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could break this into two </a:t>
            </a:r>
            <a:r>
              <a:rPr lang="en-US" sz="3200" dirty="0" smtClean="0"/>
              <a:t>steps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63</a:t>
            </a:fld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3258312"/>
            <a:ext cx="13716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Main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52700" y="4401312"/>
            <a:ext cx="14478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Chimney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67500" y="4401312"/>
            <a:ext cx="14478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Windows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700" y="4401312"/>
            <a:ext cx="12954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Outline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1295400" y="40203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95400" y="4020312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191000" y="3791712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276600" y="40203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334000" y="40203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391400" y="40203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63646" y="5629656"/>
            <a:ext cx="1659636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Draw</a:t>
            </a:r>
          </a:p>
          <a:p>
            <a:pPr algn="ctr"/>
            <a:r>
              <a:rPr lang="en-US" altLang="en-US"/>
              <a:t>Door Frame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626608" y="5629656"/>
            <a:ext cx="1505712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Draw</a:t>
            </a:r>
          </a:p>
          <a:p>
            <a:pPr algn="ctr"/>
            <a:r>
              <a:rPr lang="en-US" altLang="en-US"/>
              <a:t> Knob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093464" y="532485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093464" y="5324856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379464" y="532485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312664" y="502005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4401312"/>
            <a:ext cx="13716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Door</a:t>
            </a:r>
          </a:p>
        </p:txBody>
      </p:sp>
    </p:spTree>
    <p:extLst>
      <p:ext uri="{BB962C8B-B14F-4D97-AF65-F5344CB8AC3E}">
        <p14:creationId xmlns:p14="http://schemas.microsoft.com/office/powerpoint/2010/main" val="32872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7200900" y="5295900"/>
            <a:ext cx="1600200" cy="7620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Window 3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914900" y="5219700"/>
            <a:ext cx="16002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Window 2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2705100" y="5219700"/>
            <a:ext cx="1524000" cy="8382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Window 1</a:t>
            </a: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3467100" y="4838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3467100" y="48387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5676900" y="4838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7124700" y="453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8115300" y="48387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windows to be drawn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64</a:t>
            </a:fld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05200" y="2724912"/>
            <a:ext cx="13716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Main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67500" y="3867912"/>
            <a:ext cx="14478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Windows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7700" y="3867912"/>
            <a:ext cx="12954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Draw</a:t>
            </a:r>
          </a:p>
          <a:p>
            <a:pPr algn="ctr"/>
            <a:r>
              <a:rPr lang="en-US" altLang="en-US" sz="2000"/>
              <a:t> Outline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1295400" y="34869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95400" y="3486912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91000" y="3258312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7391400" y="3486912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581400" y="3886200"/>
            <a:ext cx="99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/>
              <a:t>.   </a:t>
            </a:r>
            <a:r>
              <a:rPr lang="en-US" altLang="en-US" sz="2800" b="1"/>
              <a:t>.   .</a:t>
            </a:r>
          </a:p>
        </p:txBody>
      </p:sp>
    </p:spTree>
    <p:extLst>
      <p:ext uri="{BB962C8B-B14F-4D97-AF65-F5344CB8AC3E}">
        <p14:creationId xmlns:p14="http://schemas.microsoft.com/office/powerpoint/2010/main" val="24637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“Window”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dirty="0" smtClean="0"/>
              <a:t>But the windows look the same</a:t>
            </a:r>
          </a:p>
          <a:p>
            <a:pPr lvl="1"/>
            <a:r>
              <a:rPr lang="en-US" dirty="0" smtClean="0"/>
              <a:t>They just have a different location</a:t>
            </a:r>
          </a:p>
          <a:p>
            <a:r>
              <a:rPr lang="en-US" altLang="en-US" dirty="0"/>
              <a:t>So, we can reuse the code that draws a </a:t>
            </a:r>
            <a:r>
              <a:rPr lang="en-US" altLang="en-US" dirty="0" smtClean="0"/>
              <a:t>window</a:t>
            </a:r>
            <a:endParaRPr lang="en-US" alt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Write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drawWindow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 that </a:t>
            </a:r>
            <a:br>
              <a:rPr lang="en-US" dirty="0" smtClean="0"/>
            </a:br>
            <a:r>
              <a:rPr lang="en-US" dirty="0" smtClean="0"/>
              <a:t>takes in the location of where the window should be drawn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4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7 </a:t>
            </a:r>
            <a:r>
              <a:rPr lang="en-US" dirty="0"/>
              <a:t>is out</a:t>
            </a:r>
          </a:p>
          <a:p>
            <a:pPr lvl="1"/>
            <a:r>
              <a:rPr lang="en-US" sz="3200" dirty="0"/>
              <a:t>Due by </a:t>
            </a:r>
            <a:r>
              <a:rPr lang="en-US" sz="3200" dirty="0" smtClean="0"/>
              <a:t>Monday (April 4th) </a:t>
            </a:r>
            <a:r>
              <a:rPr lang="en-US" sz="3200" dirty="0"/>
              <a:t>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1 will be out </a:t>
            </a:r>
            <a:r>
              <a:rPr lang="en-US" dirty="0" smtClean="0"/>
              <a:t>later that night</a:t>
            </a:r>
          </a:p>
          <a:p>
            <a:endParaRPr lang="en-US" dirty="0"/>
          </a:p>
          <a:p>
            <a:r>
              <a:rPr lang="en-US" dirty="0" smtClean="0"/>
              <a:t>Take the survey on Blackboard!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both for your sanity and someone </a:t>
            </a:r>
            <a:r>
              <a:rPr lang="en-US" dirty="0" smtClean="0"/>
              <a:t>else’s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later</a:t>
            </a:r>
          </a:p>
          <a:p>
            <a:pPr lvl="1"/>
            <a:r>
              <a:rPr lang="en-US" dirty="0"/>
              <a:t>Have other people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2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8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1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29507</TotalTime>
  <Words>2658</Words>
  <Application>Microsoft Office PowerPoint</Application>
  <PresentationFormat>On-screen Show (4:3)</PresentationFormat>
  <Paragraphs>595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CMSC201  Computer Science I for Majors  Lecture 15 – Program Design</vt:lpstr>
      <vt:lpstr>Last Class We Covered</vt:lpstr>
      <vt:lpstr>Any Questions from Last Time?</vt:lpstr>
      <vt:lpstr>Today’s Objectives</vt:lpstr>
      <vt:lpstr>“Good Code” – Readability</vt:lpstr>
      <vt:lpstr>Motivation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Solving Problems</vt:lpstr>
      <vt:lpstr>Simple Algorithms</vt:lpstr>
      <vt:lpstr>More Complicated Algorithms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Analogy: Paper Outline</vt:lpstr>
      <vt:lpstr>Implementing from a  Top Down Design</vt:lpstr>
      <vt:lpstr>Bottom Up Implementation</vt:lpstr>
      <vt:lpstr>Bottom Up Implementation</vt:lpstr>
      <vt:lpstr>Top Down Implementation</vt:lpstr>
      <vt:lpstr>How To Implement?</vt:lpstr>
      <vt:lpstr>In-Class Example</vt:lpstr>
      <vt:lpstr>In-Class Example</vt:lpstr>
      <vt:lpstr>In-Class Example</vt:lpstr>
      <vt:lpstr>In-Class Example</vt:lpstr>
      <vt:lpstr>Modular Development</vt:lpstr>
      <vt:lpstr>Why Use Modular Development?</vt:lpstr>
      <vt:lpstr>Managing Large Projects</vt:lpstr>
      <vt:lpstr>Faster Project Development</vt:lpstr>
      <vt:lpstr>Higher Quality Product</vt:lpstr>
      <vt:lpstr>Correcting Errors</vt:lpstr>
      <vt:lpstr>Reuse of Code (Solutions)</vt:lpstr>
      <vt:lpstr>Libraries</vt:lpstr>
      <vt:lpstr>In-Class Design Exercise</vt:lpstr>
      <vt:lpstr>Top Level</vt:lpstr>
      <vt:lpstr>Breaking it Down</vt:lpstr>
      <vt:lpstr>Code Reuse</vt:lpstr>
      <vt:lpstr>A “Window” Function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459</cp:revision>
  <dcterms:created xsi:type="dcterms:W3CDTF">2014-05-05T14:25:42Z</dcterms:created>
  <dcterms:modified xsi:type="dcterms:W3CDTF">2016-03-30T21:59:34Z</dcterms:modified>
</cp:coreProperties>
</file>